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8" r:id="rId2"/>
    <p:sldId id="259" r:id="rId3"/>
    <p:sldId id="263" r:id="rId4"/>
    <p:sldId id="260" r:id="rId5"/>
    <p:sldId id="262" r:id="rId6"/>
    <p:sldId id="265" r:id="rId7"/>
    <p:sldId id="261" r:id="rId8"/>
    <p:sldId id="264" r:id="rId9"/>
    <p:sldId id="267" r:id="rId10"/>
  </p:sldIdLst>
  <p:sldSz cx="6546850" cy="411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8"/>
    <p:restoredTop sz="67619"/>
  </p:normalViewPr>
  <p:slideViewPr>
    <p:cSldViewPr snapToGrid="0">
      <p:cViewPr varScale="1">
        <p:scale>
          <a:sx n="141" d="100"/>
          <a:sy n="141" d="100"/>
        </p:scale>
        <p:origin x="2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937FC-4189-DE4D-9F91-52BDDEBDFE8E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3138" y="1143000"/>
            <a:ext cx="4911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C3CB1-7116-304F-B836-3B35C3EC5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0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3644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266822" algn="l" defTabSz="533644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533644" algn="l" defTabSz="533644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800466" algn="l" defTabSz="533644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1067288" algn="l" defTabSz="533644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1334110" algn="l" defTabSz="533644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600932" algn="l" defTabSz="533644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867753" algn="l" defTabSz="533644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2134575" algn="l" defTabSz="533644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Motivations: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Childhood inspiration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Economic cost down – space X success yesterday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RL – modern control spin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3CB1-7116-304F-B836-3B35C3EC56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1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</a:t>
            </a:r>
          </a:p>
          <a:p>
            <a:endParaRPr lang="en-US" dirty="0"/>
          </a:p>
          <a:p>
            <a:r>
              <a:rPr lang="en-US" dirty="0"/>
              <a:t>Related work – novelty – point mass – lack of physics simulation from the RL side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3CB1-7116-304F-B836-3B35C3EC56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29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Mujoco</a:t>
            </a:r>
            <a:r>
              <a:rPr lang="en-US" dirty="0"/>
              <a:t> modeling – API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3CB1-7116-304F-B836-3B35C3EC56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0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3CB1-7116-304F-B836-3B35C3EC56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6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356" y="673418"/>
            <a:ext cx="4910138" cy="1432560"/>
          </a:xfrm>
        </p:spPr>
        <p:txBody>
          <a:bodyPr anchor="b"/>
          <a:lstStyle>
            <a:lvl1pPr algn="ctr">
              <a:defRPr sz="32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356" y="2161223"/>
            <a:ext cx="4910138" cy="993457"/>
          </a:xfrm>
        </p:spPr>
        <p:txBody>
          <a:bodyPr/>
          <a:lstStyle>
            <a:lvl1pPr marL="0" indent="0" algn="ctr">
              <a:buNone/>
              <a:defRPr sz="1289"/>
            </a:lvl1pPr>
            <a:lvl2pPr marL="245516" indent="0" algn="ctr">
              <a:buNone/>
              <a:defRPr sz="1074"/>
            </a:lvl2pPr>
            <a:lvl3pPr marL="491033" indent="0" algn="ctr">
              <a:buNone/>
              <a:defRPr sz="967"/>
            </a:lvl3pPr>
            <a:lvl4pPr marL="736549" indent="0" algn="ctr">
              <a:buNone/>
              <a:defRPr sz="859"/>
            </a:lvl4pPr>
            <a:lvl5pPr marL="982066" indent="0" algn="ctr">
              <a:buNone/>
              <a:defRPr sz="859"/>
            </a:lvl5pPr>
            <a:lvl6pPr marL="1227582" indent="0" algn="ctr">
              <a:buNone/>
              <a:defRPr sz="859"/>
            </a:lvl6pPr>
            <a:lvl7pPr marL="1473098" indent="0" algn="ctr">
              <a:buNone/>
              <a:defRPr sz="859"/>
            </a:lvl7pPr>
            <a:lvl8pPr marL="1718615" indent="0" algn="ctr">
              <a:buNone/>
              <a:defRPr sz="859"/>
            </a:lvl8pPr>
            <a:lvl9pPr marL="1964131" indent="0" algn="ctr">
              <a:buNone/>
              <a:defRPr sz="85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8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7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85089" y="219075"/>
            <a:ext cx="1411665" cy="34871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0096" y="219075"/>
            <a:ext cx="4153158" cy="34871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9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86" y="1025843"/>
            <a:ext cx="5646658" cy="1711642"/>
          </a:xfrm>
        </p:spPr>
        <p:txBody>
          <a:bodyPr anchor="b"/>
          <a:lstStyle>
            <a:lvl1pPr>
              <a:defRPr sz="32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686" y="2753678"/>
            <a:ext cx="5646658" cy="900112"/>
          </a:xfrm>
        </p:spPr>
        <p:txBody>
          <a:bodyPr/>
          <a:lstStyle>
            <a:lvl1pPr marL="0" indent="0">
              <a:buNone/>
              <a:defRPr sz="1289">
                <a:solidFill>
                  <a:schemeClr val="tx1">
                    <a:tint val="82000"/>
                  </a:schemeClr>
                </a:solidFill>
              </a:defRPr>
            </a:lvl1pPr>
            <a:lvl2pPr marL="245516" indent="0">
              <a:buNone/>
              <a:defRPr sz="1074">
                <a:solidFill>
                  <a:schemeClr val="tx1">
                    <a:tint val="82000"/>
                  </a:schemeClr>
                </a:solidFill>
              </a:defRPr>
            </a:lvl2pPr>
            <a:lvl3pPr marL="491033" indent="0">
              <a:buNone/>
              <a:defRPr sz="967">
                <a:solidFill>
                  <a:schemeClr val="tx1">
                    <a:tint val="82000"/>
                  </a:schemeClr>
                </a:solidFill>
              </a:defRPr>
            </a:lvl3pPr>
            <a:lvl4pPr marL="736549" indent="0">
              <a:buNone/>
              <a:defRPr sz="859">
                <a:solidFill>
                  <a:schemeClr val="tx1">
                    <a:tint val="82000"/>
                  </a:schemeClr>
                </a:solidFill>
              </a:defRPr>
            </a:lvl4pPr>
            <a:lvl5pPr marL="982066" indent="0">
              <a:buNone/>
              <a:defRPr sz="859">
                <a:solidFill>
                  <a:schemeClr val="tx1">
                    <a:tint val="82000"/>
                  </a:schemeClr>
                </a:solidFill>
              </a:defRPr>
            </a:lvl5pPr>
            <a:lvl6pPr marL="1227582" indent="0">
              <a:buNone/>
              <a:defRPr sz="859">
                <a:solidFill>
                  <a:schemeClr val="tx1">
                    <a:tint val="82000"/>
                  </a:schemeClr>
                </a:solidFill>
              </a:defRPr>
            </a:lvl6pPr>
            <a:lvl7pPr marL="1473098" indent="0">
              <a:buNone/>
              <a:defRPr sz="859">
                <a:solidFill>
                  <a:schemeClr val="tx1">
                    <a:tint val="82000"/>
                  </a:schemeClr>
                </a:solidFill>
              </a:defRPr>
            </a:lvl7pPr>
            <a:lvl8pPr marL="1718615" indent="0">
              <a:buNone/>
              <a:defRPr sz="859">
                <a:solidFill>
                  <a:schemeClr val="tx1">
                    <a:tint val="82000"/>
                  </a:schemeClr>
                </a:solidFill>
              </a:defRPr>
            </a:lvl8pPr>
            <a:lvl9pPr marL="1964131" indent="0">
              <a:buNone/>
              <a:defRPr sz="85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5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96" y="1095375"/>
            <a:ext cx="2782411" cy="2610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14343" y="1095375"/>
            <a:ext cx="2782411" cy="2610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3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9" y="219075"/>
            <a:ext cx="5646658" cy="795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949" y="1008698"/>
            <a:ext cx="2769624" cy="494347"/>
          </a:xfrm>
        </p:spPr>
        <p:txBody>
          <a:bodyPr anchor="b"/>
          <a:lstStyle>
            <a:lvl1pPr marL="0" indent="0">
              <a:buNone/>
              <a:defRPr sz="1289" b="1"/>
            </a:lvl1pPr>
            <a:lvl2pPr marL="245516" indent="0">
              <a:buNone/>
              <a:defRPr sz="1074" b="1"/>
            </a:lvl2pPr>
            <a:lvl3pPr marL="491033" indent="0">
              <a:buNone/>
              <a:defRPr sz="967" b="1"/>
            </a:lvl3pPr>
            <a:lvl4pPr marL="736549" indent="0">
              <a:buNone/>
              <a:defRPr sz="859" b="1"/>
            </a:lvl4pPr>
            <a:lvl5pPr marL="982066" indent="0">
              <a:buNone/>
              <a:defRPr sz="859" b="1"/>
            </a:lvl5pPr>
            <a:lvl6pPr marL="1227582" indent="0">
              <a:buNone/>
              <a:defRPr sz="859" b="1"/>
            </a:lvl6pPr>
            <a:lvl7pPr marL="1473098" indent="0">
              <a:buNone/>
              <a:defRPr sz="859" b="1"/>
            </a:lvl7pPr>
            <a:lvl8pPr marL="1718615" indent="0">
              <a:buNone/>
              <a:defRPr sz="859" b="1"/>
            </a:lvl8pPr>
            <a:lvl9pPr marL="1964131" indent="0">
              <a:buNone/>
              <a:defRPr sz="85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949" y="1503045"/>
            <a:ext cx="2769624" cy="2210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14343" y="1008698"/>
            <a:ext cx="2783264" cy="494347"/>
          </a:xfrm>
        </p:spPr>
        <p:txBody>
          <a:bodyPr anchor="b"/>
          <a:lstStyle>
            <a:lvl1pPr marL="0" indent="0">
              <a:buNone/>
              <a:defRPr sz="1289" b="1"/>
            </a:lvl1pPr>
            <a:lvl2pPr marL="245516" indent="0">
              <a:buNone/>
              <a:defRPr sz="1074" b="1"/>
            </a:lvl2pPr>
            <a:lvl3pPr marL="491033" indent="0">
              <a:buNone/>
              <a:defRPr sz="967" b="1"/>
            </a:lvl3pPr>
            <a:lvl4pPr marL="736549" indent="0">
              <a:buNone/>
              <a:defRPr sz="859" b="1"/>
            </a:lvl4pPr>
            <a:lvl5pPr marL="982066" indent="0">
              <a:buNone/>
              <a:defRPr sz="859" b="1"/>
            </a:lvl5pPr>
            <a:lvl6pPr marL="1227582" indent="0">
              <a:buNone/>
              <a:defRPr sz="859" b="1"/>
            </a:lvl6pPr>
            <a:lvl7pPr marL="1473098" indent="0">
              <a:buNone/>
              <a:defRPr sz="859" b="1"/>
            </a:lvl7pPr>
            <a:lvl8pPr marL="1718615" indent="0">
              <a:buNone/>
              <a:defRPr sz="859" b="1"/>
            </a:lvl8pPr>
            <a:lvl9pPr marL="1964131" indent="0">
              <a:buNone/>
              <a:defRPr sz="85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14343" y="1503045"/>
            <a:ext cx="2783264" cy="2210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1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3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29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9" y="274320"/>
            <a:ext cx="2111529" cy="960120"/>
          </a:xfrm>
        </p:spPr>
        <p:txBody>
          <a:bodyPr anchor="b"/>
          <a:lstStyle>
            <a:lvl1pPr>
              <a:defRPr sz="17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64" y="592455"/>
            <a:ext cx="3314343" cy="2924175"/>
          </a:xfrm>
        </p:spPr>
        <p:txBody>
          <a:bodyPr/>
          <a:lstStyle>
            <a:lvl1pPr>
              <a:defRPr sz="1718"/>
            </a:lvl1pPr>
            <a:lvl2pPr>
              <a:defRPr sz="1504"/>
            </a:lvl2pPr>
            <a:lvl3pPr>
              <a:defRPr sz="1289"/>
            </a:lvl3pPr>
            <a:lvl4pPr>
              <a:defRPr sz="1074"/>
            </a:lvl4pPr>
            <a:lvl5pPr>
              <a:defRPr sz="1074"/>
            </a:lvl5pPr>
            <a:lvl6pPr>
              <a:defRPr sz="1074"/>
            </a:lvl6pPr>
            <a:lvl7pPr>
              <a:defRPr sz="1074"/>
            </a:lvl7pPr>
            <a:lvl8pPr>
              <a:defRPr sz="1074"/>
            </a:lvl8pPr>
            <a:lvl9pPr>
              <a:defRPr sz="10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0949" y="1234440"/>
            <a:ext cx="2111529" cy="2286953"/>
          </a:xfrm>
        </p:spPr>
        <p:txBody>
          <a:bodyPr/>
          <a:lstStyle>
            <a:lvl1pPr marL="0" indent="0">
              <a:buNone/>
              <a:defRPr sz="859"/>
            </a:lvl1pPr>
            <a:lvl2pPr marL="245516" indent="0">
              <a:buNone/>
              <a:defRPr sz="752"/>
            </a:lvl2pPr>
            <a:lvl3pPr marL="491033" indent="0">
              <a:buNone/>
              <a:defRPr sz="644"/>
            </a:lvl3pPr>
            <a:lvl4pPr marL="736549" indent="0">
              <a:buNone/>
              <a:defRPr sz="537"/>
            </a:lvl4pPr>
            <a:lvl5pPr marL="982066" indent="0">
              <a:buNone/>
              <a:defRPr sz="537"/>
            </a:lvl5pPr>
            <a:lvl6pPr marL="1227582" indent="0">
              <a:buNone/>
              <a:defRPr sz="537"/>
            </a:lvl6pPr>
            <a:lvl7pPr marL="1473098" indent="0">
              <a:buNone/>
              <a:defRPr sz="537"/>
            </a:lvl7pPr>
            <a:lvl8pPr marL="1718615" indent="0">
              <a:buNone/>
              <a:defRPr sz="537"/>
            </a:lvl8pPr>
            <a:lvl9pPr marL="1964131" indent="0">
              <a:buNone/>
              <a:defRPr sz="5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9" y="274320"/>
            <a:ext cx="2111529" cy="960120"/>
          </a:xfrm>
        </p:spPr>
        <p:txBody>
          <a:bodyPr anchor="b"/>
          <a:lstStyle>
            <a:lvl1pPr>
              <a:defRPr sz="17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83264" y="592455"/>
            <a:ext cx="3314343" cy="2924175"/>
          </a:xfrm>
        </p:spPr>
        <p:txBody>
          <a:bodyPr anchor="t"/>
          <a:lstStyle>
            <a:lvl1pPr marL="0" indent="0">
              <a:buNone/>
              <a:defRPr sz="1718"/>
            </a:lvl1pPr>
            <a:lvl2pPr marL="245516" indent="0">
              <a:buNone/>
              <a:defRPr sz="1504"/>
            </a:lvl2pPr>
            <a:lvl3pPr marL="491033" indent="0">
              <a:buNone/>
              <a:defRPr sz="1289"/>
            </a:lvl3pPr>
            <a:lvl4pPr marL="736549" indent="0">
              <a:buNone/>
              <a:defRPr sz="1074"/>
            </a:lvl4pPr>
            <a:lvl5pPr marL="982066" indent="0">
              <a:buNone/>
              <a:defRPr sz="1074"/>
            </a:lvl5pPr>
            <a:lvl6pPr marL="1227582" indent="0">
              <a:buNone/>
              <a:defRPr sz="1074"/>
            </a:lvl6pPr>
            <a:lvl7pPr marL="1473098" indent="0">
              <a:buNone/>
              <a:defRPr sz="1074"/>
            </a:lvl7pPr>
            <a:lvl8pPr marL="1718615" indent="0">
              <a:buNone/>
              <a:defRPr sz="1074"/>
            </a:lvl8pPr>
            <a:lvl9pPr marL="1964131" indent="0">
              <a:buNone/>
              <a:defRPr sz="10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0949" y="1234440"/>
            <a:ext cx="2111529" cy="2286953"/>
          </a:xfrm>
        </p:spPr>
        <p:txBody>
          <a:bodyPr/>
          <a:lstStyle>
            <a:lvl1pPr marL="0" indent="0">
              <a:buNone/>
              <a:defRPr sz="859"/>
            </a:lvl1pPr>
            <a:lvl2pPr marL="245516" indent="0">
              <a:buNone/>
              <a:defRPr sz="752"/>
            </a:lvl2pPr>
            <a:lvl3pPr marL="491033" indent="0">
              <a:buNone/>
              <a:defRPr sz="644"/>
            </a:lvl3pPr>
            <a:lvl4pPr marL="736549" indent="0">
              <a:buNone/>
              <a:defRPr sz="537"/>
            </a:lvl4pPr>
            <a:lvl5pPr marL="982066" indent="0">
              <a:buNone/>
              <a:defRPr sz="537"/>
            </a:lvl5pPr>
            <a:lvl6pPr marL="1227582" indent="0">
              <a:buNone/>
              <a:defRPr sz="537"/>
            </a:lvl6pPr>
            <a:lvl7pPr marL="1473098" indent="0">
              <a:buNone/>
              <a:defRPr sz="537"/>
            </a:lvl7pPr>
            <a:lvl8pPr marL="1718615" indent="0">
              <a:buNone/>
              <a:defRPr sz="537"/>
            </a:lvl8pPr>
            <a:lvl9pPr marL="1964131" indent="0">
              <a:buNone/>
              <a:defRPr sz="5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7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0096" y="219075"/>
            <a:ext cx="5646658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096" y="1095375"/>
            <a:ext cx="5646658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0096" y="3813810"/>
            <a:ext cx="1473041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8C4A0-4315-C94A-AE30-D5B7B406FA11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8644" y="3813810"/>
            <a:ext cx="2209562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23713" y="3813810"/>
            <a:ext cx="1473041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1B9AC6-E447-BC4C-BCF8-BE7F983CC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3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91033" rtl="0" eaLnBrk="1" latinLnBrk="0" hangingPunct="1">
        <a:lnSpc>
          <a:spcPct val="90000"/>
        </a:lnSpc>
        <a:spcBef>
          <a:spcPct val="0"/>
        </a:spcBef>
        <a:buNone/>
        <a:defRPr sz="23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2758" indent="-122758" algn="l" defTabSz="491033" rtl="0" eaLnBrk="1" latinLnBrk="0" hangingPunct="1">
        <a:lnSpc>
          <a:spcPct val="90000"/>
        </a:lnSpc>
        <a:spcBef>
          <a:spcPts val="537"/>
        </a:spcBef>
        <a:buFont typeface="Arial" panose="020B0604020202020204" pitchFamily="34" charset="0"/>
        <a:buChar char="•"/>
        <a:defRPr sz="1504" kern="1200">
          <a:solidFill>
            <a:schemeClr val="tx1"/>
          </a:solidFill>
          <a:latin typeface="+mn-lt"/>
          <a:ea typeface="+mn-ea"/>
          <a:cs typeface="+mn-cs"/>
        </a:defRPr>
      </a:lvl1pPr>
      <a:lvl2pPr marL="368275" indent="-122758" algn="l" defTabSz="491033" rtl="0" eaLnBrk="1" latinLnBrk="0" hangingPunct="1">
        <a:lnSpc>
          <a:spcPct val="90000"/>
        </a:lnSpc>
        <a:spcBef>
          <a:spcPts val="269"/>
        </a:spcBef>
        <a:buFont typeface="Arial" panose="020B0604020202020204" pitchFamily="34" charset="0"/>
        <a:buChar char="•"/>
        <a:defRPr sz="1289" kern="1200">
          <a:solidFill>
            <a:schemeClr val="tx1"/>
          </a:solidFill>
          <a:latin typeface="+mn-lt"/>
          <a:ea typeface="+mn-ea"/>
          <a:cs typeface="+mn-cs"/>
        </a:defRPr>
      </a:lvl2pPr>
      <a:lvl3pPr marL="613791" indent="-122758" algn="l" defTabSz="491033" rtl="0" eaLnBrk="1" latinLnBrk="0" hangingPunct="1">
        <a:lnSpc>
          <a:spcPct val="90000"/>
        </a:lnSpc>
        <a:spcBef>
          <a:spcPts val="269"/>
        </a:spcBef>
        <a:buFont typeface="Arial" panose="020B0604020202020204" pitchFamily="34" charset="0"/>
        <a:buChar char="•"/>
        <a:defRPr sz="1074" kern="1200">
          <a:solidFill>
            <a:schemeClr val="tx1"/>
          </a:solidFill>
          <a:latin typeface="+mn-lt"/>
          <a:ea typeface="+mn-ea"/>
          <a:cs typeface="+mn-cs"/>
        </a:defRPr>
      </a:lvl3pPr>
      <a:lvl4pPr marL="859307" indent="-122758" algn="l" defTabSz="491033" rtl="0" eaLnBrk="1" latinLnBrk="0" hangingPunct="1">
        <a:lnSpc>
          <a:spcPct val="90000"/>
        </a:lnSpc>
        <a:spcBef>
          <a:spcPts val="269"/>
        </a:spcBef>
        <a:buFont typeface="Arial" panose="020B0604020202020204" pitchFamily="34" charset="0"/>
        <a:buChar char="•"/>
        <a:defRPr sz="967" kern="1200">
          <a:solidFill>
            <a:schemeClr val="tx1"/>
          </a:solidFill>
          <a:latin typeface="+mn-lt"/>
          <a:ea typeface="+mn-ea"/>
          <a:cs typeface="+mn-cs"/>
        </a:defRPr>
      </a:lvl4pPr>
      <a:lvl5pPr marL="1104824" indent="-122758" algn="l" defTabSz="491033" rtl="0" eaLnBrk="1" latinLnBrk="0" hangingPunct="1">
        <a:lnSpc>
          <a:spcPct val="90000"/>
        </a:lnSpc>
        <a:spcBef>
          <a:spcPts val="269"/>
        </a:spcBef>
        <a:buFont typeface="Arial" panose="020B0604020202020204" pitchFamily="34" charset="0"/>
        <a:buChar char="•"/>
        <a:defRPr sz="967" kern="1200">
          <a:solidFill>
            <a:schemeClr val="tx1"/>
          </a:solidFill>
          <a:latin typeface="+mn-lt"/>
          <a:ea typeface="+mn-ea"/>
          <a:cs typeface="+mn-cs"/>
        </a:defRPr>
      </a:lvl5pPr>
      <a:lvl6pPr marL="1350340" indent="-122758" algn="l" defTabSz="491033" rtl="0" eaLnBrk="1" latinLnBrk="0" hangingPunct="1">
        <a:lnSpc>
          <a:spcPct val="90000"/>
        </a:lnSpc>
        <a:spcBef>
          <a:spcPts val="269"/>
        </a:spcBef>
        <a:buFont typeface="Arial" panose="020B0604020202020204" pitchFamily="34" charset="0"/>
        <a:buChar char="•"/>
        <a:defRPr sz="967" kern="1200">
          <a:solidFill>
            <a:schemeClr val="tx1"/>
          </a:solidFill>
          <a:latin typeface="+mn-lt"/>
          <a:ea typeface="+mn-ea"/>
          <a:cs typeface="+mn-cs"/>
        </a:defRPr>
      </a:lvl6pPr>
      <a:lvl7pPr marL="1595857" indent="-122758" algn="l" defTabSz="491033" rtl="0" eaLnBrk="1" latinLnBrk="0" hangingPunct="1">
        <a:lnSpc>
          <a:spcPct val="90000"/>
        </a:lnSpc>
        <a:spcBef>
          <a:spcPts val="269"/>
        </a:spcBef>
        <a:buFont typeface="Arial" panose="020B0604020202020204" pitchFamily="34" charset="0"/>
        <a:buChar char="•"/>
        <a:defRPr sz="967" kern="1200">
          <a:solidFill>
            <a:schemeClr val="tx1"/>
          </a:solidFill>
          <a:latin typeface="+mn-lt"/>
          <a:ea typeface="+mn-ea"/>
          <a:cs typeface="+mn-cs"/>
        </a:defRPr>
      </a:lvl7pPr>
      <a:lvl8pPr marL="1841373" indent="-122758" algn="l" defTabSz="491033" rtl="0" eaLnBrk="1" latinLnBrk="0" hangingPunct="1">
        <a:lnSpc>
          <a:spcPct val="90000"/>
        </a:lnSpc>
        <a:spcBef>
          <a:spcPts val="269"/>
        </a:spcBef>
        <a:buFont typeface="Arial" panose="020B0604020202020204" pitchFamily="34" charset="0"/>
        <a:buChar char="•"/>
        <a:defRPr sz="967" kern="1200">
          <a:solidFill>
            <a:schemeClr val="tx1"/>
          </a:solidFill>
          <a:latin typeface="+mn-lt"/>
          <a:ea typeface="+mn-ea"/>
          <a:cs typeface="+mn-cs"/>
        </a:defRPr>
      </a:lvl8pPr>
      <a:lvl9pPr marL="2086889" indent="-122758" algn="l" defTabSz="491033" rtl="0" eaLnBrk="1" latinLnBrk="0" hangingPunct="1">
        <a:lnSpc>
          <a:spcPct val="90000"/>
        </a:lnSpc>
        <a:spcBef>
          <a:spcPts val="269"/>
        </a:spcBef>
        <a:buFont typeface="Arial" panose="020B0604020202020204" pitchFamily="34" charset="0"/>
        <a:buChar char="•"/>
        <a:defRPr sz="9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1033" rtl="0" eaLnBrk="1" latinLnBrk="0" hangingPunct="1">
        <a:defRPr sz="967" kern="1200">
          <a:solidFill>
            <a:schemeClr val="tx1"/>
          </a:solidFill>
          <a:latin typeface="+mn-lt"/>
          <a:ea typeface="+mn-ea"/>
          <a:cs typeface="+mn-cs"/>
        </a:defRPr>
      </a:lvl1pPr>
      <a:lvl2pPr marL="245516" algn="l" defTabSz="491033" rtl="0" eaLnBrk="1" latinLnBrk="0" hangingPunct="1">
        <a:defRPr sz="967" kern="1200">
          <a:solidFill>
            <a:schemeClr val="tx1"/>
          </a:solidFill>
          <a:latin typeface="+mn-lt"/>
          <a:ea typeface="+mn-ea"/>
          <a:cs typeface="+mn-cs"/>
        </a:defRPr>
      </a:lvl2pPr>
      <a:lvl3pPr marL="491033" algn="l" defTabSz="491033" rtl="0" eaLnBrk="1" latinLnBrk="0" hangingPunct="1">
        <a:defRPr sz="967" kern="1200">
          <a:solidFill>
            <a:schemeClr val="tx1"/>
          </a:solidFill>
          <a:latin typeface="+mn-lt"/>
          <a:ea typeface="+mn-ea"/>
          <a:cs typeface="+mn-cs"/>
        </a:defRPr>
      </a:lvl3pPr>
      <a:lvl4pPr marL="736549" algn="l" defTabSz="491033" rtl="0" eaLnBrk="1" latinLnBrk="0" hangingPunct="1">
        <a:defRPr sz="967" kern="1200">
          <a:solidFill>
            <a:schemeClr val="tx1"/>
          </a:solidFill>
          <a:latin typeface="+mn-lt"/>
          <a:ea typeface="+mn-ea"/>
          <a:cs typeface="+mn-cs"/>
        </a:defRPr>
      </a:lvl4pPr>
      <a:lvl5pPr marL="982066" algn="l" defTabSz="491033" rtl="0" eaLnBrk="1" latinLnBrk="0" hangingPunct="1">
        <a:defRPr sz="967" kern="1200">
          <a:solidFill>
            <a:schemeClr val="tx1"/>
          </a:solidFill>
          <a:latin typeface="+mn-lt"/>
          <a:ea typeface="+mn-ea"/>
          <a:cs typeface="+mn-cs"/>
        </a:defRPr>
      </a:lvl5pPr>
      <a:lvl6pPr marL="1227582" algn="l" defTabSz="491033" rtl="0" eaLnBrk="1" latinLnBrk="0" hangingPunct="1">
        <a:defRPr sz="967" kern="1200">
          <a:solidFill>
            <a:schemeClr val="tx1"/>
          </a:solidFill>
          <a:latin typeface="+mn-lt"/>
          <a:ea typeface="+mn-ea"/>
          <a:cs typeface="+mn-cs"/>
        </a:defRPr>
      </a:lvl6pPr>
      <a:lvl7pPr marL="1473098" algn="l" defTabSz="491033" rtl="0" eaLnBrk="1" latinLnBrk="0" hangingPunct="1">
        <a:defRPr sz="967" kern="1200">
          <a:solidFill>
            <a:schemeClr val="tx1"/>
          </a:solidFill>
          <a:latin typeface="+mn-lt"/>
          <a:ea typeface="+mn-ea"/>
          <a:cs typeface="+mn-cs"/>
        </a:defRPr>
      </a:lvl7pPr>
      <a:lvl8pPr marL="1718615" algn="l" defTabSz="491033" rtl="0" eaLnBrk="1" latinLnBrk="0" hangingPunct="1">
        <a:defRPr sz="967" kern="1200">
          <a:solidFill>
            <a:schemeClr val="tx1"/>
          </a:solidFill>
          <a:latin typeface="+mn-lt"/>
          <a:ea typeface="+mn-ea"/>
          <a:cs typeface="+mn-cs"/>
        </a:defRPr>
      </a:lvl8pPr>
      <a:lvl9pPr marL="1964131" algn="l" defTabSz="491033" rtl="0" eaLnBrk="1" latinLnBrk="0" hangingPunct="1">
        <a:defRPr sz="9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51736-667A-C4EF-6959-2B55EF50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96" y="1659731"/>
            <a:ext cx="5646658" cy="795338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latin typeface="Britannic Bold" panose="020B0903060703020204" pitchFamily="34" charset="77"/>
              </a:rPr>
              <a:t>TINTIN: Thrust-Integrated Neural Touchdown with</a:t>
            </a:r>
            <a:br>
              <a:rPr lang="en-US" sz="1600" dirty="0">
                <a:latin typeface="Britannic Bold" panose="020B0903060703020204" pitchFamily="34" charset="77"/>
              </a:rPr>
            </a:br>
            <a:r>
              <a:rPr lang="en-US" sz="1600" dirty="0">
                <a:latin typeface="Britannic Bold" panose="020B0903060703020204" pitchFamily="34" charset="77"/>
              </a:rPr>
              <a:t>Reinforcement Learning and INertial Navigation</a:t>
            </a:r>
          </a:p>
        </p:txBody>
      </p:sp>
    </p:spTree>
    <p:extLst>
      <p:ext uri="{BB962C8B-B14F-4D97-AF65-F5344CB8AC3E}">
        <p14:creationId xmlns:p14="http://schemas.microsoft.com/office/powerpoint/2010/main" val="4313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C79B-1E04-9029-F63D-79BC7D33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07AC2D-0808-2736-AE78-32758CC7C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42017" y="0"/>
            <a:ext cx="7388867" cy="4114800"/>
          </a:xfrm>
        </p:spPr>
      </p:pic>
    </p:spTree>
    <p:extLst>
      <p:ext uri="{BB962C8B-B14F-4D97-AF65-F5344CB8AC3E}">
        <p14:creationId xmlns:p14="http://schemas.microsoft.com/office/powerpoint/2010/main" val="219319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690C-A5C4-4CDD-E23C-C0A2B923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red and white rocket model&#10;&#10;AI-generated content may be incorrect.">
            <a:extLst>
              <a:ext uri="{FF2B5EF4-FFF2-40B4-BE49-F238E27FC236}">
                <a16:creationId xmlns:a16="http://schemas.microsoft.com/office/drawing/2014/main" id="{F6D4A18E-18F5-8942-5BD1-EC52809D9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3886" y="6473"/>
            <a:ext cx="7260900" cy="4126839"/>
          </a:xfr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63D7C02-36B3-12A3-1CFD-EA4A28F57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035" y="1014413"/>
            <a:ext cx="2558740" cy="21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4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2C974-036D-629E-A848-79EA4A9D0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lines and a white background&#10;&#10;AI-generated content may be incorrect.">
            <a:extLst>
              <a:ext uri="{FF2B5EF4-FFF2-40B4-BE49-F238E27FC236}">
                <a16:creationId xmlns:a16="http://schemas.microsoft.com/office/drawing/2014/main" id="{EDDF002E-26DA-3A13-8C2C-8307A516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45" y="2929318"/>
            <a:ext cx="766125" cy="3830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B767E-9790-356C-13C3-9D0EA080ADA7}"/>
              </a:ext>
            </a:extLst>
          </p:cNvPr>
          <p:cNvSpPr txBox="1"/>
          <p:nvPr/>
        </p:nvSpPr>
        <p:spPr>
          <a:xfrm>
            <a:off x="242987" y="583677"/>
            <a:ext cx="50820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Assumptions: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No air resistance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Body CoM stays fixed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Body inertia stays the same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Mass consumption is linear to magnitude of thrust   </a:t>
            </a:r>
          </a:p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9EA0-3F8D-6CBA-BC65-958634F9C79A}"/>
              </a:ext>
            </a:extLst>
          </p:cNvPr>
          <p:cNvSpPr txBox="1"/>
          <p:nvPr/>
        </p:nvSpPr>
        <p:spPr>
          <a:xfrm>
            <a:off x="225111" y="2070730"/>
            <a:ext cx="730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State:</a:t>
            </a:r>
          </a:p>
        </p:txBody>
      </p:sp>
      <p:pic>
        <p:nvPicPr>
          <p:cNvPr id="8" name="Picture 7" descr="A black rectangular object with letters and numbers&#10;&#10;AI-generated content may be incorrect.">
            <a:extLst>
              <a:ext uri="{FF2B5EF4-FFF2-40B4-BE49-F238E27FC236}">
                <a16:creationId xmlns:a16="http://schemas.microsoft.com/office/drawing/2014/main" id="{30D2B25A-25DD-EA31-E119-78F2F79BF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44" y="1609348"/>
            <a:ext cx="623665" cy="1211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3A25F-FFDA-EBE5-2509-884BB534440E}"/>
              </a:ext>
            </a:extLst>
          </p:cNvPr>
          <p:cNvSpPr txBox="1"/>
          <p:nvPr/>
        </p:nvSpPr>
        <p:spPr>
          <a:xfrm>
            <a:off x="2870143" y="2084177"/>
            <a:ext cx="806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Action:</a:t>
            </a:r>
          </a:p>
        </p:txBody>
      </p:sp>
      <p:pic>
        <p:nvPicPr>
          <p:cNvPr id="11" name="Picture 10" descr="A black and white image of a rectangular object with letters and numbers&#10;&#10;AI-generated content may be incorrect.">
            <a:extLst>
              <a:ext uri="{FF2B5EF4-FFF2-40B4-BE49-F238E27FC236}">
                <a16:creationId xmlns:a16="http://schemas.microsoft.com/office/drawing/2014/main" id="{07D4EAC1-E5E3-02E6-92EF-FD08EA1A7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202" y="1831543"/>
            <a:ext cx="543417" cy="751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F8C9D2-3DF7-A33C-C4A5-8FB0B62B01B9}"/>
              </a:ext>
            </a:extLst>
          </p:cNvPr>
          <p:cNvSpPr txBox="1"/>
          <p:nvPr/>
        </p:nvSpPr>
        <p:spPr>
          <a:xfrm>
            <a:off x="224675" y="2947534"/>
            <a:ext cx="1599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Variable Mass:</a:t>
            </a:r>
          </a:p>
        </p:txBody>
      </p:sp>
      <p:pic>
        <p:nvPicPr>
          <p:cNvPr id="14" name="Picture 13" descr="A black text with a plus and a cross&#10;&#10;AI-generated content may be incorrect.">
            <a:extLst>
              <a:ext uri="{FF2B5EF4-FFF2-40B4-BE49-F238E27FC236}">
                <a16:creationId xmlns:a16="http://schemas.microsoft.com/office/drawing/2014/main" id="{F78E564A-FF13-C36D-4E78-2B9517EB1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8152" y="2947534"/>
            <a:ext cx="1293644" cy="311861"/>
          </a:xfrm>
          <a:prstGeom prst="rect">
            <a:avLst/>
          </a:prstGeom>
        </p:spPr>
      </p:pic>
      <p:pic>
        <p:nvPicPr>
          <p:cNvPr id="16" name="Picture 15" descr="A black and white text&#10;&#10;AI-generated content may be incorrect.">
            <a:extLst>
              <a:ext uri="{FF2B5EF4-FFF2-40B4-BE49-F238E27FC236}">
                <a16:creationId xmlns:a16="http://schemas.microsoft.com/office/drawing/2014/main" id="{A97B6774-6EB1-E494-D5D5-263E4EFE4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744" y="3681803"/>
            <a:ext cx="1599882" cy="2850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EAC303-FBAD-0382-ED12-FAB418977AE3}"/>
              </a:ext>
            </a:extLst>
          </p:cNvPr>
          <p:cNvSpPr txBox="1"/>
          <p:nvPr/>
        </p:nvSpPr>
        <p:spPr>
          <a:xfrm>
            <a:off x="242987" y="3666699"/>
            <a:ext cx="1599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Fixed Inertia: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3978E64-F2DD-1F5C-A70B-F5FF54AC5994}"/>
              </a:ext>
            </a:extLst>
          </p:cNvPr>
          <p:cNvSpPr txBox="1">
            <a:spLocks/>
          </p:cNvSpPr>
          <p:nvPr/>
        </p:nvSpPr>
        <p:spPr>
          <a:xfrm>
            <a:off x="450096" y="-211661"/>
            <a:ext cx="5646658" cy="795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910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2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Britannic Bold" panose="020B0903060703020204" pitchFamily="34" charset="77"/>
              </a:rPr>
              <a:t>Analytical Modeling</a:t>
            </a:r>
          </a:p>
        </p:txBody>
      </p:sp>
      <p:pic>
        <p:nvPicPr>
          <p:cNvPr id="23" name="Picture 22" descr="A red and white rocket&#10;&#10;AI-generated content may be incorrect.">
            <a:extLst>
              <a:ext uri="{FF2B5EF4-FFF2-40B4-BE49-F238E27FC236}">
                <a16:creationId xmlns:a16="http://schemas.microsoft.com/office/drawing/2014/main" id="{DA8BD7D2-1793-36D5-3FF0-D1C100E36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443" y="694001"/>
            <a:ext cx="2409258" cy="32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4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thematical equations and formulas&#10;&#10;AI-generated content may be incorrect.">
            <a:extLst>
              <a:ext uri="{FF2B5EF4-FFF2-40B4-BE49-F238E27FC236}">
                <a16:creationId xmlns:a16="http://schemas.microsoft.com/office/drawing/2014/main" id="{1173CB58-5F49-8AC7-6537-FA111E7A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590" y="830590"/>
            <a:ext cx="2325670" cy="1226810"/>
          </a:xfrm>
          <a:prstGeom prst="rect">
            <a:avLst/>
          </a:prstGeom>
        </p:spPr>
      </p:pic>
      <p:pic>
        <p:nvPicPr>
          <p:cNvPr id="8" name="Picture 7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A86F72C3-D316-3005-0AF5-0E4E960E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07" y="2594035"/>
            <a:ext cx="3517436" cy="1233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EE32F5-6DCB-7040-5CA5-D0BA2B9F3866}"/>
              </a:ext>
            </a:extLst>
          </p:cNvPr>
          <p:cNvSpPr txBox="1"/>
          <p:nvPr/>
        </p:nvSpPr>
        <p:spPr>
          <a:xfrm>
            <a:off x="263008" y="803966"/>
            <a:ext cx="2193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Dynamics Equations: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98FE0-AB7A-2A75-5201-11B8DCC0D57A}"/>
              </a:ext>
            </a:extLst>
          </p:cNvPr>
          <p:cNvSpPr txBox="1"/>
          <p:nvPr/>
        </p:nvSpPr>
        <p:spPr>
          <a:xfrm>
            <a:off x="263008" y="2178537"/>
            <a:ext cx="2193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Robot Nonlinear Dynamics: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3F922B-4D24-D4E1-504A-392BCAC64EBD}"/>
              </a:ext>
            </a:extLst>
          </p:cNvPr>
          <p:cNvSpPr txBox="1">
            <a:spLocks/>
          </p:cNvSpPr>
          <p:nvPr/>
        </p:nvSpPr>
        <p:spPr>
          <a:xfrm>
            <a:off x="450096" y="-211661"/>
            <a:ext cx="5646658" cy="795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910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2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Britannic Bold" panose="020B0903060703020204" pitchFamily="34" charset="77"/>
              </a:rPr>
              <a:t>Analytical Modeling</a:t>
            </a:r>
          </a:p>
        </p:txBody>
      </p:sp>
    </p:spTree>
    <p:extLst>
      <p:ext uri="{BB962C8B-B14F-4D97-AF65-F5344CB8AC3E}">
        <p14:creationId xmlns:p14="http://schemas.microsoft.com/office/powerpoint/2010/main" val="157149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of a function&#10;&#10;AI-generated content may be incorrect.">
            <a:extLst>
              <a:ext uri="{FF2B5EF4-FFF2-40B4-BE49-F238E27FC236}">
                <a16:creationId xmlns:a16="http://schemas.microsoft.com/office/drawing/2014/main" id="{47F26AD4-295E-CBD6-889A-305EFD18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90" y="835849"/>
            <a:ext cx="3860869" cy="16086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9EDA82C-5F0F-182B-EF71-DBC12CD7F3AF}"/>
              </a:ext>
            </a:extLst>
          </p:cNvPr>
          <p:cNvSpPr txBox="1">
            <a:spLocks/>
          </p:cNvSpPr>
          <p:nvPr/>
        </p:nvSpPr>
        <p:spPr>
          <a:xfrm>
            <a:off x="450096" y="-211661"/>
            <a:ext cx="5646658" cy="795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910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2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Britannic Bold" panose="020B0903060703020204" pitchFamily="34" charset="77"/>
              </a:rPr>
              <a:t>Analytical </a:t>
            </a:r>
            <a:r>
              <a:rPr lang="en-US" altLang="zh-CN" sz="1800" dirty="0">
                <a:latin typeface="Britannic Bold" panose="020B0903060703020204" pitchFamily="34" charset="77"/>
              </a:rPr>
              <a:t>Testing</a:t>
            </a:r>
            <a:endParaRPr lang="en-US" sz="1800" dirty="0">
              <a:latin typeface="Britannic Bold" panose="020B0903060703020204" pitchFamily="34" charset="77"/>
            </a:endParaRPr>
          </a:p>
        </p:txBody>
      </p:sp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8363BDDE-292B-A7B3-8704-FB462368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90" y="2497095"/>
            <a:ext cx="3860869" cy="16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5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text with black text&#10;&#10;AI-generated content may be incorrect.">
            <a:extLst>
              <a:ext uri="{FF2B5EF4-FFF2-40B4-BE49-F238E27FC236}">
                <a16:creationId xmlns:a16="http://schemas.microsoft.com/office/drawing/2014/main" id="{AE4E8815-87B0-9DE3-630F-6BEC22DE3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35" y="1298671"/>
            <a:ext cx="3007295" cy="181562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DEEED0-1540-379E-0C29-13D6EA1E9F73}"/>
              </a:ext>
            </a:extLst>
          </p:cNvPr>
          <p:cNvSpPr txBox="1">
            <a:spLocks/>
          </p:cNvSpPr>
          <p:nvPr/>
        </p:nvSpPr>
        <p:spPr>
          <a:xfrm>
            <a:off x="450096" y="-211661"/>
            <a:ext cx="5646658" cy="795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910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2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Britannic Bold" panose="020B0903060703020204" pitchFamily="34" charset="77"/>
              </a:rPr>
              <a:t>MuJoCo Modeling</a:t>
            </a:r>
          </a:p>
        </p:txBody>
      </p:sp>
      <p:pic>
        <p:nvPicPr>
          <p:cNvPr id="3" name="Picture 2" descr="A rocket on the moon&#10;&#10;AI-generated content may be incorrect.">
            <a:extLst>
              <a:ext uri="{FF2B5EF4-FFF2-40B4-BE49-F238E27FC236}">
                <a16:creationId xmlns:a16="http://schemas.microsoft.com/office/drawing/2014/main" id="{F645251C-68BB-8E12-DF1D-0B85F0C0C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25" y="1191269"/>
            <a:ext cx="3273425" cy="20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3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A3D640-4391-F847-0226-1D257D12638E}"/>
              </a:ext>
            </a:extLst>
          </p:cNvPr>
          <p:cNvSpPr txBox="1">
            <a:spLocks/>
          </p:cNvSpPr>
          <p:nvPr/>
        </p:nvSpPr>
        <p:spPr>
          <a:xfrm>
            <a:off x="450096" y="-211661"/>
            <a:ext cx="5646658" cy="795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910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2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Britannic Bold" panose="020B0903060703020204" pitchFamily="34" charset="77"/>
              </a:rPr>
              <a:t>MuJoCo 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4434EA-6CED-B6B5-336F-F066B958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8551"/>
            <a:ext cx="3302380" cy="2130035"/>
          </a:xfrm>
          <a:prstGeom prst="rect">
            <a:avLst/>
          </a:prstGeom>
        </p:spPr>
      </p:pic>
      <p:pic>
        <p:nvPicPr>
          <p:cNvPr id="12" name="Picture 1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11FD1BB-4F40-7A7E-5CA0-B169304B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469" y="1218550"/>
            <a:ext cx="3302381" cy="2130036"/>
          </a:xfrm>
          <a:prstGeom prst="rect">
            <a:avLst/>
          </a:prstGeom>
        </p:spPr>
      </p:pic>
      <p:pic>
        <p:nvPicPr>
          <p:cNvPr id="14" name="Picture 13" descr="A diagram of a rocket&#10;&#10;AI-generated content may be incorrect.">
            <a:extLst>
              <a:ext uri="{FF2B5EF4-FFF2-40B4-BE49-F238E27FC236}">
                <a16:creationId xmlns:a16="http://schemas.microsoft.com/office/drawing/2014/main" id="{F1DEA2D9-C36F-EF3A-8256-B80536A0A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942" y="965249"/>
            <a:ext cx="2625053" cy="24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D1E1-ABF5-FF33-9203-A5D85498A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830C63-5D7D-6F52-2917-21D9D911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96" y="1659731"/>
            <a:ext cx="5646658" cy="795338"/>
          </a:xfrm>
        </p:spPr>
        <p:txBody>
          <a:bodyPr>
            <a:normAutofit/>
          </a:bodyPr>
          <a:lstStyle/>
          <a:p>
            <a:pPr algn="ctr"/>
            <a:r>
              <a:rPr lang="en-US" altLang="zh-CN" sz="1600" dirty="0">
                <a:latin typeface="Britannic Bold" panose="020B0903060703020204" pitchFamily="34" charset="77"/>
              </a:rPr>
              <a:t>Thank</a:t>
            </a:r>
            <a:r>
              <a:rPr lang="zh-CN" altLang="en-US" sz="1600" dirty="0">
                <a:latin typeface="Britannic Bold" panose="020B0903060703020204" pitchFamily="34" charset="77"/>
              </a:rPr>
              <a:t> </a:t>
            </a:r>
            <a:r>
              <a:rPr lang="en-US" altLang="zh-CN" sz="1600" dirty="0">
                <a:latin typeface="Britannic Bold" panose="020B0903060703020204" pitchFamily="34" charset="77"/>
              </a:rPr>
              <a:t>you!</a:t>
            </a:r>
            <a:endParaRPr lang="en-US" sz="1600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6070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2577</TotalTime>
  <Words>110</Words>
  <Application>Microsoft Macintosh PowerPoint</Application>
  <PresentationFormat>Custom</PresentationFormat>
  <Paragraphs>30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Britannic Bold</vt:lpstr>
      <vt:lpstr>Office Theme</vt:lpstr>
      <vt:lpstr>TINTIN: Thrust-Integrated Neural Touchdown with Reinforcement Learning and INertial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Jerry Cheng</dc:creator>
  <cp:lastModifiedBy>Jerry Cheng</cp:lastModifiedBy>
  <cp:revision>17</cp:revision>
  <dcterms:created xsi:type="dcterms:W3CDTF">2025-10-13T01:39:06Z</dcterms:created>
  <dcterms:modified xsi:type="dcterms:W3CDTF">2025-10-15T04:18:38Z</dcterms:modified>
</cp:coreProperties>
</file>